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6.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6"/>
  </p:notesMasterIdLst>
  <p:sldIdLst>
    <p:sldId id="256" r:id="rId2"/>
    <p:sldId id="257" r:id="rId3"/>
    <p:sldId id="269" r:id="rId4"/>
    <p:sldId id="270" r:id="rId5"/>
    <p:sldId id="259" r:id="rId6"/>
    <p:sldId id="260" r:id="rId7"/>
    <p:sldId id="261" r:id="rId8"/>
    <p:sldId id="262" r:id="rId9"/>
    <p:sldId id="263" r:id="rId10"/>
    <p:sldId id="264" r:id="rId11"/>
    <p:sldId id="265" r:id="rId12"/>
    <p:sldId id="266" r:id="rId13"/>
    <p:sldId id="267" r:id="rId14"/>
    <p:sldId id="268" r:id="rId15"/>
  </p:sldIdLst>
  <p:sldSz cx="9144000" cy="5143500" type="screen16x9"/>
  <p:notesSz cx="6858000" cy="9144000"/>
  <p:embeddedFontLst>
    <p:embeddedFont>
      <p:font typeface="Open Sans" panose="020B0606030504020204" pitchFamily="34" charset="0"/>
      <p:regular r:id="rId17"/>
      <p:bold r:id="rId18"/>
      <p:italic r:id="rId19"/>
      <p:boldItalic r:id="rId20"/>
    </p:embeddedFont>
    <p:embeddedFont>
      <p:font typeface="PT Serif" panose="020A0603040505020204" pitchFamily="18"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52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df6709a3e8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df6709a3e8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df6709a3e8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df6709a3e8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df6709a3e8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df6709a3e8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df6709a3e8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df6709a3e8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1a6956c9a0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1a6956c9a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174d8e52e7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174d8e52e7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df6709a3e8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df6709a3e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806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df6709a3e8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df6709a3e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5793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df6709a3e8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df6709a3e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df6709a3e8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df6709a3e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f6709a3e8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df6709a3e8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df6709a3e8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df6709a3e8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df6709a3e8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df6709a3e8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raining"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FFFFFF"/>
              </a:buClr>
              <a:buSzPts val="5000"/>
              <a:buFont typeface="Open Sans"/>
              <a:buNone/>
              <a:defRPr sz="5000" b="1">
                <a:solidFill>
                  <a:srgbClr val="FFFFFF"/>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rgbClr val="137E98"/>
        </a:solidFill>
        <a:effectLst/>
      </p:bgPr>
    </p:bg>
    <p:spTree>
      <p:nvGrpSpPr>
        <p:cNvPr id="1" name="Shape 36"/>
        <p:cNvGrpSpPr/>
        <p:nvPr/>
      </p:nvGrpSpPr>
      <p:grpSpPr>
        <a:xfrm>
          <a:off x="0" y="0"/>
          <a:ext cx="0" cy="0"/>
          <a:chOff x="0" y="0"/>
          <a:chExt cx="0" cy="0"/>
        </a:xfrm>
      </p:grpSpPr>
      <p:sp>
        <p:nvSpPr>
          <p:cNvPr id="37" name="Google Shape;37;p11"/>
          <p:cNvSpPr/>
          <p:nvPr/>
        </p:nvSpPr>
        <p:spPr>
          <a:xfrm>
            <a:off x="4572000" y="-125"/>
            <a:ext cx="4572000" cy="5143500"/>
          </a:xfrm>
          <a:prstGeom prst="rect">
            <a:avLst/>
          </a:prstGeom>
          <a:solidFill>
            <a:srgbClr val="86B6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200"/>
              <a:buFont typeface="Open Sans"/>
              <a:buNone/>
              <a:defRPr sz="4200" b="1">
                <a:solidFill>
                  <a:schemeClr val="lt1"/>
                </a:solidFill>
                <a:latin typeface="Open Sans"/>
                <a:ea typeface="Open Sans"/>
                <a:cs typeface="Open Sans"/>
                <a:sym typeface="Open Sans"/>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41" name="Google Shape;4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fbeelding met bijschrift">
  <p:cSld name="CAPTION_ONLY">
    <p:bg>
      <p:bgPr>
        <a:solidFill>
          <a:srgbClr val="86B6C1"/>
        </a:solidFill>
        <a:effectLst/>
      </p:bgPr>
    </p:bg>
    <p:spTree>
      <p:nvGrpSpPr>
        <p:cNvPr id="1" name="Shape 42"/>
        <p:cNvGrpSpPr/>
        <p:nvPr/>
      </p:nvGrpSpPr>
      <p:grpSpPr>
        <a:xfrm>
          <a:off x="0" y="0"/>
          <a:ext cx="0" cy="0"/>
          <a:chOff x="0" y="0"/>
          <a:chExt cx="0" cy="0"/>
        </a:xfrm>
      </p:grpSpPr>
      <p:sp>
        <p:nvSpPr>
          <p:cNvPr id="43" name="Google Shape;43;p12"/>
          <p:cNvSpPr>
            <a:spLocks noGrp="1"/>
          </p:cNvSpPr>
          <p:nvPr>
            <p:ph type="pic" idx="2"/>
          </p:nvPr>
        </p:nvSpPr>
        <p:spPr>
          <a:xfrm>
            <a:off x="10050" y="-10050"/>
            <a:ext cx="9144000" cy="5143500"/>
          </a:xfrm>
          <a:prstGeom prst="rect">
            <a:avLst/>
          </a:prstGeom>
          <a:noFill/>
          <a:ln>
            <a:noFill/>
          </a:ln>
        </p:spPr>
      </p:sp>
      <p:sp>
        <p:nvSpPr>
          <p:cNvPr id="44" name="Google Shape;44;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5" name="Google Shape;4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fbeelding verticaal met bijschrift">
  <p:cSld name="CAPTION_ONLY_1">
    <p:bg>
      <p:bgPr>
        <a:solidFill>
          <a:srgbClr val="86B6C1"/>
        </a:solidFill>
        <a:effectLst/>
      </p:bgPr>
    </p:bg>
    <p:spTree>
      <p:nvGrpSpPr>
        <p:cNvPr id="1" name="Shape 46"/>
        <p:cNvGrpSpPr/>
        <p:nvPr/>
      </p:nvGrpSpPr>
      <p:grpSpPr>
        <a:xfrm>
          <a:off x="0" y="0"/>
          <a:ext cx="0" cy="0"/>
          <a:chOff x="0" y="0"/>
          <a:chExt cx="0" cy="0"/>
        </a:xfrm>
      </p:grpSpPr>
      <p:sp>
        <p:nvSpPr>
          <p:cNvPr id="47" name="Google Shape;47;p13"/>
          <p:cNvSpPr>
            <a:spLocks noGrp="1"/>
          </p:cNvSpPr>
          <p:nvPr>
            <p:ph type="pic" idx="2"/>
          </p:nvPr>
        </p:nvSpPr>
        <p:spPr>
          <a:xfrm>
            <a:off x="4587125" y="-10050"/>
            <a:ext cx="4566900" cy="5143500"/>
          </a:xfrm>
          <a:prstGeom prst="rect">
            <a:avLst/>
          </a:prstGeom>
          <a:noFill/>
          <a:ln>
            <a:noFill/>
          </a:ln>
        </p:spPr>
      </p:sp>
      <p:sp>
        <p:nvSpPr>
          <p:cNvPr id="48" name="Google Shape;48;p1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9" name="Google Shape;49;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ijfer">
  <p:cSld name="BIG_NUMBER">
    <p:bg>
      <p:bgPr>
        <a:solidFill>
          <a:srgbClr val="86B6C1"/>
        </a:solidFill>
        <a:effectLst/>
      </p:bgPr>
    </p:bg>
    <p:spTree>
      <p:nvGrpSpPr>
        <p:cNvPr id="1" name="Shape 50"/>
        <p:cNvGrpSpPr/>
        <p:nvPr/>
      </p:nvGrpSpPr>
      <p:grpSpPr>
        <a:xfrm>
          <a:off x="0" y="0"/>
          <a:ext cx="0" cy="0"/>
          <a:chOff x="0" y="0"/>
          <a:chExt cx="0" cy="0"/>
        </a:xfrm>
      </p:grpSpPr>
      <p:sp>
        <p:nvSpPr>
          <p:cNvPr id="51" name="Google Shape;51;p14"/>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Font typeface="Open Sans"/>
              <a:buNone/>
              <a:defRPr sz="12000" b="1">
                <a:solidFill>
                  <a:schemeClr val="lt1"/>
                </a:solidFill>
                <a:latin typeface="Open Sans"/>
                <a:ea typeface="Open Sans"/>
                <a:cs typeface="Open Sans"/>
                <a:sym typeface="Open Sans"/>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2" name="Google Shape;52;p1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53" name="Google Shape;53;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fbeelding" type="blank">
  <p:cSld name="BLANK">
    <p:bg>
      <p:bgPr>
        <a:solidFill>
          <a:srgbClr val="86B6C1"/>
        </a:solidFill>
        <a:effectLst/>
      </p:bgPr>
    </p:bg>
    <p:spTree>
      <p:nvGrpSpPr>
        <p:cNvPr id="1" name="Shape 54"/>
        <p:cNvGrpSpPr/>
        <p:nvPr/>
      </p:nvGrpSpPr>
      <p:grpSpPr>
        <a:xfrm>
          <a:off x="0" y="0"/>
          <a:ext cx="0" cy="0"/>
          <a:chOff x="0" y="0"/>
          <a:chExt cx="0" cy="0"/>
        </a:xfrm>
      </p:grpSpPr>
      <p:sp>
        <p:nvSpPr>
          <p:cNvPr id="55" name="Google Shape;55;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
        <p:nvSpPr>
          <p:cNvPr id="56" name="Google Shape;56;p15"/>
          <p:cNvSpPr>
            <a:spLocks noGrp="1"/>
          </p:cNvSpPr>
          <p:nvPr>
            <p:ph type="pic" idx="2"/>
          </p:nvPr>
        </p:nvSpPr>
        <p:spPr>
          <a:xfrm>
            <a:off x="0" y="0"/>
            <a:ext cx="9144000" cy="51435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Afbeelding verticaal">
  <p:cSld name="BLANK_2">
    <p:bg>
      <p:bgPr>
        <a:solidFill>
          <a:srgbClr val="86B6C1"/>
        </a:solidFill>
        <a:effectLst/>
      </p:bgPr>
    </p:bg>
    <p:spTree>
      <p:nvGrpSpPr>
        <p:cNvPr id="1" name="Shape 57"/>
        <p:cNvGrpSpPr/>
        <p:nvPr/>
      </p:nvGrpSpPr>
      <p:grpSpPr>
        <a:xfrm>
          <a:off x="0" y="0"/>
          <a:ext cx="0" cy="0"/>
          <a:chOff x="0" y="0"/>
          <a:chExt cx="0" cy="0"/>
        </a:xfrm>
      </p:grpSpPr>
      <p:sp>
        <p:nvSpPr>
          <p:cNvPr id="58" name="Google Shape;5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
        <p:nvSpPr>
          <p:cNvPr id="59" name="Google Shape;59;p16"/>
          <p:cNvSpPr>
            <a:spLocks noGrp="1"/>
          </p:cNvSpPr>
          <p:nvPr>
            <p:ph type="pic" idx="2"/>
          </p:nvPr>
        </p:nvSpPr>
        <p:spPr>
          <a:xfrm>
            <a:off x="4572000" y="0"/>
            <a:ext cx="4572000" cy="51435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eeg">
  <p:cSld name="BLANK_1">
    <p:bg>
      <p:bgPr>
        <a:blipFill>
          <a:blip r:embed="rId2">
            <a:alphaModFix/>
          </a:blip>
          <a:stretch>
            <a:fillRect/>
          </a:stretch>
        </a:blipFill>
        <a:effectLst/>
      </p:bgPr>
    </p:bg>
    <p:spTree>
      <p:nvGrpSpPr>
        <p:cNvPr id="1" name="Shape 60"/>
        <p:cNvGrpSpPr/>
        <p:nvPr/>
      </p:nvGrpSpPr>
      <p:grpSpPr>
        <a:xfrm>
          <a:off x="0" y="0"/>
          <a:ext cx="0" cy="0"/>
          <a:chOff x="0" y="0"/>
          <a:chExt cx="0" cy="0"/>
        </a:xfrm>
      </p:grpSpPr>
      <p:sp>
        <p:nvSpPr>
          <p:cNvPr id="61" name="Google Shape;6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oofdstuk" type="secHead">
  <p:cSld name="SECTION_HEADER">
    <p:bg>
      <p:bgPr>
        <a:solidFill>
          <a:srgbClr val="137E98"/>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934500" y="874200"/>
            <a:ext cx="7275000" cy="2031300"/>
          </a:xfrm>
          <a:prstGeom prst="rect">
            <a:avLst/>
          </a:prstGeom>
        </p:spPr>
        <p:txBody>
          <a:bodyPr spcFirstLastPara="1" wrap="square" lIns="91425" tIns="91425" rIns="91425" bIns="91425" anchor="ctr" anchorCtr="0">
            <a:normAutofit/>
          </a:bodyPr>
          <a:lstStyle>
            <a:lvl1pPr lvl="0" algn="ctr">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espreek (en presenteer)">
  <p:cSld name="SECTION_HEADER_1">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 name="Google Shape;1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e-opdracht">
  <p:cSld name="SECTION_HEADER_1_1">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 name="Google Shape;2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resentatie / Leg uit">
  <p:cSld name="SECTION_HEADER_1_1_1">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3" name="Google Shape;2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ollenspel">
  <p:cSld name="SECTION_HEADER_1_1_1_1">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6" name="Google Shape;2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tellingen">
  <p:cSld name="SECTION_HEADER_1_1_1_1_1">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9" name="Google Shape;29;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telling">
  <p:cSld name="MAIN_POI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2" name="Google Shape;3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espreek: detail">
  <p:cSld name="MAIN_POINT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86B6C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Open Sans"/>
              <a:buNone/>
              <a:defRPr sz="2800" b="1">
                <a:solidFill>
                  <a:schemeClr val="lt1"/>
                </a:solidFill>
                <a:latin typeface="Open Sans"/>
                <a:ea typeface="Open Sans"/>
                <a:cs typeface="Open Sans"/>
                <a:sym typeface="Open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1"/>
              </a:buClr>
              <a:buSzPts val="1800"/>
              <a:buFont typeface="PT Serif"/>
              <a:buChar char="●"/>
              <a:defRPr sz="1800">
                <a:solidFill>
                  <a:schemeClr val="lt1"/>
                </a:solidFill>
                <a:latin typeface="PT Serif"/>
                <a:ea typeface="PT Serif"/>
                <a:cs typeface="PT Serif"/>
                <a:sym typeface="PT Serif"/>
              </a:defRPr>
            </a:lvl1pPr>
            <a:lvl2pPr marL="914400" lvl="1"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8"/>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gezond en veilig</a:t>
            </a:r>
            <a:endParaRPr/>
          </a:p>
          <a:p>
            <a:pPr marL="0" lvl="0" indent="0" algn="ctr" rtl="0">
              <a:spcBef>
                <a:spcPts val="0"/>
              </a:spcBef>
              <a:spcAft>
                <a:spcPts val="0"/>
              </a:spcAft>
              <a:buNone/>
            </a:pPr>
            <a:r>
              <a:rPr lang="nl"/>
              <a:t>werken</a:t>
            </a:r>
            <a:endParaRPr/>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6"/>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nl" sz="3640" b="0"/>
              <a:t>Hoe zorg je voor goede non-verbale instructies? </a:t>
            </a:r>
            <a:endParaRPr sz="3640" b="0"/>
          </a:p>
          <a:p>
            <a:pPr marL="0" lvl="0" indent="0" algn="l" rtl="0">
              <a:spcBef>
                <a:spcPts val="1000"/>
              </a:spcBef>
              <a:spcAft>
                <a:spcPts val="1000"/>
              </a:spcAft>
              <a:buSzPts val="990"/>
              <a:buNone/>
            </a:pPr>
            <a:r>
              <a:rPr lang="nl" sz="3640" b="0"/>
              <a:t>Kan je hier voorbeelden van geven?</a:t>
            </a:r>
            <a:endParaRPr sz="3640"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7"/>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3640" b="0"/>
              <a:t>Weet je wat de verhouding arbeidsongeval/bijna-accident in jouw organisatie is?</a:t>
            </a:r>
            <a:endParaRPr sz="3640" b="0"/>
          </a:p>
          <a:p>
            <a:pPr marL="457200" lvl="0" indent="0" algn="l" rtl="0">
              <a:spcBef>
                <a:spcPts val="1000"/>
              </a:spcBef>
              <a:spcAft>
                <a:spcPts val="0"/>
              </a:spcAft>
              <a:buNone/>
            </a:pPr>
            <a:r>
              <a:rPr lang="nl" sz="3640" b="0"/>
              <a:t>Wordt dit opgevolgd?</a:t>
            </a:r>
            <a:endParaRPr sz="3640" b="0"/>
          </a:p>
          <a:p>
            <a:pPr marL="457200" lvl="0" indent="0" algn="l" rtl="0">
              <a:spcBef>
                <a:spcPts val="1000"/>
              </a:spcBef>
              <a:spcAft>
                <a:spcPts val="1000"/>
              </a:spcAft>
              <a:buNone/>
            </a:pPr>
            <a:r>
              <a:rPr lang="nl" sz="3640" b="0"/>
              <a:t>Hoe is dit geëvolueerd?</a:t>
            </a:r>
            <a:endParaRPr sz="3640"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3640" b="0"/>
              <a:t>Welke risico’s zijn er bij een zittende job? </a:t>
            </a:r>
            <a:endParaRPr sz="3640" b="0"/>
          </a:p>
          <a:p>
            <a:pPr marL="457200" lvl="0" indent="0" algn="l" rtl="0">
              <a:spcBef>
                <a:spcPts val="1000"/>
              </a:spcBef>
              <a:spcAft>
                <a:spcPts val="0"/>
              </a:spcAft>
              <a:buNone/>
            </a:pPr>
            <a:r>
              <a:rPr lang="nl" sz="3640" b="0"/>
              <a:t>Waarop moet je letten?</a:t>
            </a:r>
            <a:endParaRPr sz="3640" b="0"/>
          </a:p>
          <a:p>
            <a:pPr marL="457200" lvl="0" indent="0" algn="l" rtl="0">
              <a:spcBef>
                <a:spcPts val="1000"/>
              </a:spcBef>
              <a:spcAft>
                <a:spcPts val="0"/>
              </a:spcAft>
              <a:buNone/>
            </a:pPr>
            <a:r>
              <a:rPr lang="nl" sz="3640" b="0"/>
              <a:t>Hoe ga jij hiermee om? </a:t>
            </a:r>
            <a:br>
              <a:rPr lang="nl" sz="3640" b="0"/>
            </a:br>
            <a:r>
              <a:rPr lang="nl" sz="3640" b="0"/>
              <a:t>Hoe gaan de organisatie en collega’s hiermee om?</a:t>
            </a:r>
            <a:endParaRPr sz="3640" b="0"/>
          </a:p>
          <a:p>
            <a:pPr marL="0" lvl="0" indent="0" algn="l" rtl="0">
              <a:spcBef>
                <a:spcPts val="1000"/>
              </a:spcBef>
              <a:spcAft>
                <a:spcPts val="0"/>
              </a:spcAft>
              <a:buNone/>
            </a:pPr>
            <a:endParaRPr sz="3640" b="0"/>
          </a:p>
          <a:p>
            <a:pPr marL="0" lvl="0" indent="0" algn="l" rtl="0">
              <a:spcBef>
                <a:spcPts val="1000"/>
              </a:spcBef>
              <a:spcAft>
                <a:spcPts val="1000"/>
              </a:spcAft>
              <a:buNone/>
            </a:pPr>
            <a:endParaRPr sz="3640" b="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9"/>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3640" b="0"/>
              <a:t>Werk je soms thuis? </a:t>
            </a:r>
            <a:endParaRPr sz="3640" b="0"/>
          </a:p>
          <a:p>
            <a:pPr marL="0" lvl="0" indent="0" algn="l" rtl="0">
              <a:spcBef>
                <a:spcPts val="1000"/>
              </a:spcBef>
              <a:spcAft>
                <a:spcPts val="0"/>
              </a:spcAft>
              <a:buNone/>
            </a:pPr>
            <a:r>
              <a:rPr lang="nl" sz="3640" b="0"/>
              <a:t>Hanteer je daar dezelfde maatregelen?</a:t>
            </a:r>
            <a:endParaRPr sz="3640" b="0"/>
          </a:p>
          <a:p>
            <a:pPr marL="0" lvl="0" indent="0" algn="l" rtl="0">
              <a:spcBef>
                <a:spcPts val="1000"/>
              </a:spcBef>
              <a:spcAft>
                <a:spcPts val="1000"/>
              </a:spcAft>
              <a:buNone/>
            </a:pPr>
            <a:r>
              <a:rPr lang="nl" sz="3640" b="0"/>
              <a:t>Waarom wel/niet?</a:t>
            </a:r>
            <a:endParaRPr sz="3640"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30"/>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Afsluiter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Introductie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1"/>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sz="2400" b="0" dirty="0"/>
              <a:t>1. Maak een overzicht van de risico’s op de werkvloer</a:t>
            </a:r>
            <a:br>
              <a:rPr lang="nl-NL" sz="2400" b="0" dirty="0"/>
            </a:br>
            <a:r>
              <a:rPr lang="nl-NL" sz="2400" b="0" dirty="0"/>
              <a:t>2. Geef aan welke problemen/ongevallen zich in het verleden reeds hebben voorgedaan</a:t>
            </a:r>
            <a:br>
              <a:rPr lang="nl-NL" sz="2400" b="0" dirty="0"/>
            </a:br>
            <a:r>
              <a:rPr lang="nl-NL" sz="2400" b="0" dirty="0"/>
              <a:t>3. Geef aan welke maatregelen genomen zijn om risico’s te beperken</a:t>
            </a:r>
            <a:br>
              <a:rPr lang="nl-NL" sz="2400" b="0" dirty="0"/>
            </a:br>
            <a:r>
              <a:rPr lang="nl-NL" sz="2400" b="0" dirty="0"/>
              <a:t>4. Stel zelf een aantal maatregelen op die de organisatie op korte en lange termijn nog zou kunnen nemen</a:t>
            </a:r>
            <a:endParaRPr sz="2400" b="0" dirty="0"/>
          </a:p>
        </p:txBody>
      </p:sp>
    </p:spTree>
    <p:extLst>
      <p:ext uri="{BB962C8B-B14F-4D97-AF65-F5344CB8AC3E}">
        <p14:creationId xmlns:p14="http://schemas.microsoft.com/office/powerpoint/2010/main" val="1393316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1"/>
          <p:cNvSpPr txBox="1">
            <a:spLocks noGrp="1"/>
          </p:cNvSpPr>
          <p:nvPr>
            <p:ph type="title"/>
          </p:nvPr>
        </p:nvSpPr>
        <p:spPr>
          <a:xfrm>
            <a:off x="1497200" y="753625"/>
            <a:ext cx="6975300" cy="29643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NL" dirty="0"/>
              <a:t>Toekomstige risico’s</a:t>
            </a:r>
            <a:endParaRPr dirty="0"/>
          </a:p>
        </p:txBody>
      </p:sp>
    </p:spTree>
    <p:extLst>
      <p:ext uri="{BB962C8B-B14F-4D97-AF65-F5344CB8AC3E}">
        <p14:creationId xmlns:p14="http://schemas.microsoft.com/office/powerpoint/2010/main" val="3681277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1"/>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a:t>Zitten er veranderingen aan te komen in jouw organisatie?</a:t>
            </a:r>
            <a:endParaRPr b="0"/>
          </a:p>
          <a:p>
            <a:pPr marL="0" lvl="0" indent="0" algn="l" rtl="0">
              <a:spcBef>
                <a:spcPts val="1000"/>
              </a:spcBef>
              <a:spcAft>
                <a:spcPts val="0"/>
              </a:spcAft>
              <a:buNone/>
            </a:pPr>
            <a:r>
              <a:rPr lang="nl" b="0"/>
              <a:t>Welke nieuwe gevaren of risico’s brengen deze mee?</a:t>
            </a:r>
            <a:endParaRPr b="0"/>
          </a:p>
          <a:p>
            <a:pPr marL="0" lvl="0" indent="0" algn="l" rtl="0">
              <a:spcBef>
                <a:spcPts val="1000"/>
              </a:spcBef>
              <a:spcAft>
                <a:spcPts val="1000"/>
              </a:spcAft>
              <a:buNone/>
            </a:pPr>
            <a:r>
              <a:rPr lang="nl" b="0"/>
              <a:t>Hoe kan je je hierop voorbereiden?</a:t>
            </a:r>
            <a:endParaRPr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2"/>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Oplossingen en maatregelen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nl" sz="2840" b="0"/>
              <a:t>Wat kan er gedaan worden om belastende omstandigheden terug te dringen?</a:t>
            </a:r>
            <a:endParaRPr sz="2840" b="0"/>
          </a:p>
          <a:p>
            <a:pPr marL="457200" lvl="0" indent="0" algn="l" rtl="0">
              <a:spcBef>
                <a:spcPts val="1000"/>
              </a:spcBef>
              <a:spcAft>
                <a:spcPts val="0"/>
              </a:spcAft>
              <a:buSzPts val="990"/>
              <a:buNone/>
            </a:pPr>
            <a:r>
              <a:rPr lang="nl" sz="2840" b="0"/>
              <a:t>Wie heeft daarin welke taak/verantwoordelijkheid/macht?</a:t>
            </a:r>
            <a:endParaRPr sz="2840" b="0"/>
          </a:p>
          <a:p>
            <a:pPr marL="457200" lvl="0" indent="0" algn="l" rtl="0">
              <a:spcBef>
                <a:spcPts val="1000"/>
              </a:spcBef>
              <a:spcAft>
                <a:spcPts val="0"/>
              </a:spcAft>
              <a:buSzPts val="990"/>
              <a:buNone/>
            </a:pPr>
            <a:r>
              <a:rPr lang="nl" sz="2840" b="0"/>
              <a:t>Wat doe je met mensen die de veiligheidsvoorschriften niet volgen?</a:t>
            </a:r>
            <a:endParaRPr sz="2840" b="0"/>
          </a:p>
          <a:p>
            <a:pPr marL="457200" lvl="0" indent="0" algn="l" rtl="0">
              <a:spcBef>
                <a:spcPts val="1000"/>
              </a:spcBef>
              <a:spcAft>
                <a:spcPts val="1000"/>
              </a:spcAft>
              <a:buSzPts val="990"/>
              <a:buNone/>
            </a:pPr>
            <a:r>
              <a:rPr lang="nl" sz="2840" b="0"/>
              <a:t>Waar zijn er gevaarlijke plaatsen in jouw organisatie?</a:t>
            </a:r>
            <a:endParaRPr sz="284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4"/>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1000"/>
              </a:spcAft>
              <a:buSzPts val="990"/>
              <a:buNone/>
            </a:pPr>
            <a:r>
              <a:rPr lang="nl" sz="3640" b="0"/>
              <a:t>Hoe zorg je voor een cultuur waarin veiligheid serieus wordt genomen?</a:t>
            </a:r>
            <a:endParaRPr sz="3640"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5"/>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nl" sz="3640" b="0"/>
              <a:t>Zijn er voldoende individuele beschermingsmiddelen? </a:t>
            </a:r>
            <a:endParaRPr sz="3640" b="0"/>
          </a:p>
          <a:p>
            <a:pPr marL="0" lvl="0" indent="0" algn="l" rtl="0">
              <a:spcBef>
                <a:spcPts val="1000"/>
              </a:spcBef>
              <a:spcAft>
                <a:spcPts val="0"/>
              </a:spcAft>
              <a:buSzPts val="990"/>
              <a:buNone/>
            </a:pPr>
            <a:r>
              <a:rPr lang="nl" sz="3640" b="0"/>
              <a:t>Welke zijn er wel/niet? </a:t>
            </a:r>
            <a:endParaRPr sz="3640" b="0"/>
          </a:p>
          <a:p>
            <a:pPr marL="0" lvl="0" indent="0" algn="l" rtl="0">
              <a:spcBef>
                <a:spcPts val="1000"/>
              </a:spcBef>
              <a:spcAft>
                <a:spcPts val="1000"/>
              </a:spcAft>
              <a:buSzPts val="990"/>
              <a:buNone/>
            </a:pPr>
            <a:r>
              <a:rPr lang="nl" sz="3640" b="0"/>
              <a:t>Welke zijn nuttig/overbodig?</a:t>
            </a:r>
            <a:endParaRPr sz="3640" b="0"/>
          </a:p>
        </p:txBody>
      </p:sp>
    </p:spTree>
  </p:cSld>
  <p:clrMapOvr>
    <a:masterClrMapping/>
  </p:clrMapOvr>
</p:sld>
</file>

<file path=ppt/theme/theme1.xml><?xml version="1.0" encoding="utf-8"?>
<a:theme xmlns:a="http://schemas.openxmlformats.org/drawingml/2006/main"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8229388F-06E1-4629-BD1B-579B3F40B503}"/>
</file>

<file path=customXml/itemProps2.xml><?xml version="1.0" encoding="utf-8"?>
<ds:datastoreItem xmlns:ds="http://schemas.openxmlformats.org/officeDocument/2006/customXml" ds:itemID="{C75B7AB2-3C42-46FD-A56B-E8F35C0B3AD4}"/>
</file>

<file path=customXml/itemProps3.xml><?xml version="1.0" encoding="utf-8"?>
<ds:datastoreItem xmlns:ds="http://schemas.openxmlformats.org/officeDocument/2006/customXml" ds:itemID="{27DE331B-A0B0-4CD6-8984-74E729626890}"/>
</file>

<file path=docProps/app.xml><?xml version="1.0" encoding="utf-8"?>
<Properties xmlns="http://schemas.openxmlformats.org/officeDocument/2006/extended-properties" xmlns:vt="http://schemas.openxmlformats.org/officeDocument/2006/docPropsVTypes">
  <TotalTime>0</TotalTime>
  <Words>254</Words>
  <Application>Microsoft Office PowerPoint</Application>
  <PresentationFormat>Diavoorstelling (16:9)</PresentationFormat>
  <Paragraphs>29</Paragraphs>
  <Slides>14</Slides>
  <Notes>14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PT Serif</vt:lpstr>
      <vt:lpstr>Open Sans</vt:lpstr>
      <vt:lpstr>Arial</vt:lpstr>
      <vt:lpstr>SERV – Zelf training geven</vt:lpstr>
      <vt:lpstr>gezond en veilig werken </vt:lpstr>
      <vt:lpstr>Introductie</vt:lpstr>
      <vt:lpstr>1. Maak een overzicht van de risico’s op de werkvloer 2. Geef aan welke problemen/ongevallen zich in het verleden reeds hebben voorgedaan 3. Geef aan welke maatregelen genomen zijn om risico’s te beperken 4. Stel zelf een aantal maatregelen op die de organisatie op korte en lange termijn nog zou kunnen nemen</vt:lpstr>
      <vt:lpstr>Toekomstige risico’s</vt:lpstr>
      <vt:lpstr>Zitten er veranderingen aan te komen in jouw organisatie? Welke nieuwe gevaren of risico’s brengen deze mee? Hoe kan je je hierop voorbereiden?</vt:lpstr>
      <vt:lpstr>Oplossingen en maatregelen</vt:lpstr>
      <vt:lpstr>Wat kan er gedaan worden om belastende omstandigheden terug te dringen? Wie heeft daarin welke taak/verantwoordelijkheid/macht? Wat doe je met mensen die de veiligheidsvoorschriften niet volgen? Waar zijn er gevaarlijke plaatsen in jouw organisatie?</vt:lpstr>
      <vt:lpstr>Hoe zorg je voor een cultuur waarin veiligheid serieus wordt genomen?</vt:lpstr>
      <vt:lpstr>Zijn er voldoende individuele beschermingsmiddelen?  Welke zijn er wel/niet?  Welke zijn nuttig/overbodig?</vt:lpstr>
      <vt:lpstr>Hoe zorg je voor goede non-verbale instructies?  Kan je hier voorbeelden van geven?</vt:lpstr>
      <vt:lpstr>Weet je wat de verhouding arbeidsongeval/bijna-accident in jouw organisatie is? Wordt dit opgevolgd? Hoe is dit geëvolueerd?</vt:lpstr>
      <vt:lpstr>Welke risico’s zijn er bij een zittende job?  Waarop moet je letten? Hoe ga jij hiermee om?  Hoe gaan de organisatie en collega’s hiermee om?  </vt:lpstr>
      <vt:lpstr>Werk je soms thuis?  Hanteer je daar dezelfde maatregelen? Waarom wel/niet?</vt:lpstr>
      <vt:lpstr>Afsluiter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gezond en veilig werken </dc:title>
  <cp:lastModifiedBy>Tom Seymoens</cp:lastModifiedBy>
  <cp:revision>1</cp:revision>
  <dcterms:modified xsi:type="dcterms:W3CDTF">2023-08-14T12:06:27Z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